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5"/>
  </p:notesMasterIdLst>
  <p:sldIdLst>
    <p:sldId id="256" r:id="rId2"/>
    <p:sldId id="310" r:id="rId3"/>
    <p:sldId id="308" r:id="rId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20000"/>
      </a:spcBef>
      <a:spcAft>
        <a:spcPct val="0"/>
      </a:spcAft>
      <a:buSzPct val="100000"/>
      <a:buFont typeface="Wingdings" pitchFamily="2" charset="2"/>
      <a:buChar char="n"/>
      <a:defRPr sz="1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1pPr>
    <a:lvl2pPr marL="457200" algn="l" rtl="0" fontAlgn="base">
      <a:spcBef>
        <a:spcPct val="20000"/>
      </a:spcBef>
      <a:spcAft>
        <a:spcPct val="0"/>
      </a:spcAft>
      <a:buSzPct val="100000"/>
      <a:buFont typeface="Wingdings" pitchFamily="2" charset="2"/>
      <a:buChar char="n"/>
      <a:defRPr sz="1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2pPr>
    <a:lvl3pPr marL="914400" algn="l" rtl="0" fontAlgn="base">
      <a:spcBef>
        <a:spcPct val="20000"/>
      </a:spcBef>
      <a:spcAft>
        <a:spcPct val="0"/>
      </a:spcAft>
      <a:buSzPct val="100000"/>
      <a:buFont typeface="Wingdings" pitchFamily="2" charset="2"/>
      <a:buChar char="n"/>
      <a:defRPr sz="1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3pPr>
    <a:lvl4pPr marL="1371600" algn="l" rtl="0" fontAlgn="base">
      <a:spcBef>
        <a:spcPct val="20000"/>
      </a:spcBef>
      <a:spcAft>
        <a:spcPct val="0"/>
      </a:spcAft>
      <a:buSzPct val="100000"/>
      <a:buFont typeface="Wingdings" pitchFamily="2" charset="2"/>
      <a:buChar char="n"/>
      <a:defRPr sz="1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4pPr>
    <a:lvl5pPr marL="1828800" algn="l" rtl="0" fontAlgn="base">
      <a:spcBef>
        <a:spcPct val="20000"/>
      </a:spcBef>
      <a:spcAft>
        <a:spcPct val="0"/>
      </a:spcAft>
      <a:buSzPct val="100000"/>
      <a:buFont typeface="Wingdings" pitchFamily="2" charset="2"/>
      <a:buChar char="n"/>
      <a:defRPr sz="1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A300"/>
    <a:srgbClr val="E6E6E6"/>
    <a:srgbClr val="E87A02"/>
    <a:srgbClr val="880015"/>
    <a:srgbClr val="B48900"/>
    <a:srgbClr val="A66D6D"/>
    <a:srgbClr val="730220"/>
    <a:srgbClr val="FF6600"/>
    <a:srgbClr val="F8F8F8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975" autoAdjust="0"/>
  </p:normalViewPr>
  <p:slideViewPr>
    <p:cSldViewPr>
      <p:cViewPr varScale="1">
        <p:scale>
          <a:sx n="151" d="100"/>
          <a:sy n="151" d="100"/>
        </p:scale>
        <p:origin x="209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kumimoji="1"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kumimoji="1"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SzTx/>
              <a:buFontTx/>
              <a:buNone/>
              <a:defRPr kumimoji="1"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SzTx/>
              <a:buFontTx/>
              <a:buNone/>
              <a:defRPr kumimoji="1"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859C433-1F1F-4E59-8F13-FB3AF15DF3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0585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B6D132-F47D-4ED2-B823-8A4B2847B9A0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62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D5432D-B49C-4B7C-8DCE-27E3F80587DE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008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D5432D-B49C-4B7C-8DCE-27E3F80587DE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799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2398713"/>
            <a:ext cx="9144000" cy="1679575"/>
          </a:xfrm>
          <a:prstGeom prst="rect">
            <a:avLst/>
          </a:prstGeom>
          <a:gradFill rotWithShape="1">
            <a:gsLst>
              <a:gs pos="0">
                <a:srgbClr val="8F0019">
                  <a:gamma/>
                  <a:shade val="76078"/>
                  <a:invGamma/>
                </a:srgbClr>
              </a:gs>
              <a:gs pos="50000">
                <a:srgbClr val="8F0019"/>
              </a:gs>
              <a:gs pos="100000">
                <a:srgbClr val="8F0019">
                  <a:gamma/>
                  <a:shade val="76078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cs typeface="Arial" charset="0"/>
            </a:endParaRPr>
          </a:p>
        </p:txBody>
      </p:sp>
      <p:pic>
        <p:nvPicPr>
          <p:cNvPr id="3" name="Picture 11" descr="C:\Documents and Settings\SungHo Chin\바탕 화면\SW 뉴딜 제안서\PPT\logo&amp;ui(2)\globalsymbol_koreng2_large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825" y="373063"/>
            <a:ext cx="2135188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838200"/>
          </a:xfrm>
        </p:spPr>
        <p:txBody>
          <a:bodyPr/>
          <a:lstStyle>
            <a:lvl1pPr algn="ctr">
              <a:defRPr b="1" i="0" baseline="0">
                <a:solidFill>
                  <a:srgbClr val="C00000"/>
                </a:solidFill>
                <a:latin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53000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42F67-852A-4B51-AE92-92B502EB38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"/>
            <a:ext cx="7696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00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SzTx/>
              <a:buFontTx/>
              <a:buNone/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62400" y="64008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SzTx/>
              <a:buFontTx/>
              <a:buNone/>
              <a:defRPr>
                <a:solidFill>
                  <a:srgbClr val="C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F91D73E-6901-4B9C-A187-A8ECD70FE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0041" name="Line 9"/>
          <p:cNvSpPr>
            <a:spLocks noChangeShapeType="1"/>
          </p:cNvSpPr>
          <p:nvPr/>
        </p:nvSpPr>
        <p:spPr bwMode="auto">
          <a:xfrm>
            <a:off x="762000" y="990600"/>
            <a:ext cx="7696200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PMingLiU" pitchFamily="18" charset="-120"/>
              <a:cs typeface="Arial" charset="0"/>
            </a:endParaRPr>
          </a:p>
        </p:txBody>
      </p:sp>
      <p:sp>
        <p:nvSpPr>
          <p:cNvPr id="1030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altLang="ko-KR"/>
          </a:p>
          <a:p>
            <a:pPr lvl="4"/>
            <a:r>
              <a:rPr lang="nl-NL"/>
              <a:t>Vijfde niveau</a:t>
            </a:r>
          </a:p>
          <a:p>
            <a:pPr lvl="4"/>
            <a:endParaRPr lang="nl-NL"/>
          </a:p>
        </p:txBody>
      </p:sp>
      <p:sp>
        <p:nvSpPr>
          <p:cNvPr id="9" name="Line 9"/>
          <p:cNvSpPr>
            <a:spLocks noChangeShapeType="1"/>
          </p:cNvSpPr>
          <p:nvPr userDrawn="1"/>
        </p:nvSpPr>
        <p:spPr bwMode="auto">
          <a:xfrm>
            <a:off x="762000" y="6400800"/>
            <a:ext cx="7696200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PMingLiU" pitchFamily="18" charset="-120"/>
              <a:cs typeface="Arial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467600" y="6423025"/>
            <a:ext cx="15922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altLang="ko-KR" sz="2000" b="1" dirty="0">
                <a:solidFill>
                  <a:srgbClr val="C00000"/>
                </a:solidFill>
                <a:latin typeface="+mn-lt"/>
                <a:ea typeface="HY울릉도B" pitchFamily="18" charset="-127"/>
              </a:rPr>
              <a:t>Korea Univ</a:t>
            </a:r>
            <a:endParaRPr lang="en-US" sz="2000" b="1" dirty="0">
              <a:solidFill>
                <a:srgbClr val="C00000"/>
              </a:solidFill>
              <a:latin typeface="+mn-lt"/>
              <a:ea typeface="HY울릉도B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28" r:id="rId2"/>
  </p:sldLayoutIdLst>
  <p:transition spd="slow">
    <p:push dir="u"/>
  </p:transition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Tahoma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Tahoma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Tahoma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Tahom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FF6600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FF6600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FF6600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FF6600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1F0298"/>
        </a:buClr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1F0298"/>
        </a:buClr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1F0298"/>
        </a:buClr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1F0298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 txBox="1">
            <a:spLocks noChangeArrowheads="1"/>
          </p:cNvSpPr>
          <p:nvPr/>
        </p:nvSpPr>
        <p:spPr bwMode="auto">
          <a:xfrm>
            <a:off x="0" y="30480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0"/>
              </a:spcBef>
              <a:buSzTx/>
              <a:buFontTx/>
              <a:buNone/>
            </a:pPr>
            <a:r>
              <a:rPr lang="en-US" altLang="ko-KR" sz="3200" b="1" dirty="0">
                <a:solidFill>
                  <a:srgbClr val="F8F8F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ahoma" pitchFamily="34" charset="0"/>
              </a:rPr>
              <a:t>Assignment #3</a:t>
            </a:r>
            <a:endParaRPr lang="ko-KR" altLang="en-US" sz="3200" b="1" dirty="0">
              <a:solidFill>
                <a:srgbClr val="F8F8F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ahoma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3429000" y="4953000"/>
            <a:ext cx="243840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dist">
              <a:buNone/>
            </a:pP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컴퓨터학과 석사과정 유 종 상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76" name="Rectangle 2"/>
          <p:cNvSpPr txBox="1">
            <a:spLocks noChangeArrowheads="1"/>
          </p:cNvSpPr>
          <p:nvPr/>
        </p:nvSpPr>
        <p:spPr bwMode="auto">
          <a:xfrm>
            <a:off x="1371600" y="2438400"/>
            <a:ext cx="6553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>
                <a:solidFill>
                  <a:srgbClr val="F8F8F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itchFamily="34" charset="0"/>
              </a:rPr>
              <a:t>AAA708 Microprocessor-based Systems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1AD52-8369-07E4-3609-083694932538}"/>
              </a:ext>
            </a:extLst>
          </p:cNvPr>
          <p:cNvSpPr txBox="1"/>
          <p:nvPr/>
        </p:nvSpPr>
        <p:spPr>
          <a:xfrm>
            <a:off x="3543300" y="5867400"/>
            <a:ext cx="2209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2023. 01. 18.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4103C1-B2F2-9DC2-5B23-4F364A763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6" y="-914400"/>
            <a:ext cx="3581400" cy="806621"/>
          </a:xfrm>
          <a:prstGeom prst="rect">
            <a:avLst/>
          </a:prstGeom>
        </p:spPr>
      </p:pic>
      <p:pic>
        <p:nvPicPr>
          <p:cNvPr id="12" name="비디오 11">
            <a:hlinkClick r:id="" action="ppaction://media"/>
            <a:extLst>
              <a:ext uri="{FF2B5EF4-FFF2-40B4-BE49-F238E27FC236}">
                <a16:creationId xmlns:a16="http://schemas.microsoft.com/office/drawing/2014/main" id="{4EE99449-A053-B6E8-0DD4-020F364B8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6400800" y="53251"/>
            <a:ext cx="2667000" cy="1500188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19"/>
    </mc:Choice>
    <mc:Fallback>
      <p:transition advTm="3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88001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Schim</a:t>
            </a:r>
            <a:endParaRPr lang="en-US" dirty="0">
              <a:solidFill>
                <a:srgbClr val="88001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EAF750-BF16-1B62-2E54-E730327EEB7A}"/>
              </a:ext>
            </a:extLst>
          </p:cNvPr>
          <p:cNvGrpSpPr/>
          <p:nvPr/>
        </p:nvGrpSpPr>
        <p:grpSpPr>
          <a:xfrm>
            <a:off x="31376" y="-927271"/>
            <a:ext cx="4324724" cy="806621"/>
            <a:chOff x="31376" y="-927271"/>
            <a:chExt cx="4324724" cy="80662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679B2B-0E40-3EE0-0482-EB56C353E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76" y="-927271"/>
              <a:ext cx="3581400" cy="80662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6880B3-FD07-2A94-4308-8DE3783F9E99}"/>
                </a:ext>
              </a:extLst>
            </p:cNvPr>
            <p:cNvSpPr/>
            <p:nvPr/>
          </p:nvSpPr>
          <p:spPr bwMode="auto">
            <a:xfrm>
              <a:off x="3625476" y="-914400"/>
              <a:ext cx="730624" cy="762000"/>
            </a:xfrm>
            <a:prstGeom prst="rect">
              <a:avLst/>
            </a:prstGeom>
            <a:solidFill>
              <a:srgbClr val="D6A300"/>
            </a:solidFill>
            <a:ln w="9525" cap="flat" cmpd="sng" algn="ctr">
              <a:solidFill>
                <a:srgbClr val="D6A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5834B07-4249-E411-9718-CB6CD2924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666106"/>
            <a:ext cx="4114800" cy="3525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3DC3E9-C2AA-1728-4B9B-A12B81A08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0" y="1724024"/>
            <a:ext cx="4514818" cy="3409949"/>
          </a:xfrm>
          <a:prstGeom prst="rect">
            <a:avLst/>
          </a:prstGeom>
        </p:spPr>
      </p:pic>
      <p:pic>
        <p:nvPicPr>
          <p:cNvPr id="13" name="비디오 12">
            <a:hlinkClick r:id="" action="ppaction://media"/>
            <a:extLst>
              <a:ext uri="{FF2B5EF4-FFF2-40B4-BE49-F238E27FC236}">
                <a16:creationId xmlns:a16="http://schemas.microsoft.com/office/drawing/2014/main" id="{57A4AA8B-7F1D-3912-E2B0-E55F5EE6D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6400800" y="53251"/>
            <a:ext cx="2667000" cy="150018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5966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1101"/>
    </mc:Choice>
    <mc:Fallback>
      <p:transition advTm="3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8001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R3(related with PB) status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EAF750-BF16-1B62-2E54-E730327EEB7A}"/>
              </a:ext>
            </a:extLst>
          </p:cNvPr>
          <p:cNvGrpSpPr/>
          <p:nvPr/>
        </p:nvGrpSpPr>
        <p:grpSpPr>
          <a:xfrm>
            <a:off x="31376" y="-927271"/>
            <a:ext cx="4324724" cy="806621"/>
            <a:chOff x="31376" y="-927271"/>
            <a:chExt cx="4324724" cy="80662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679B2B-0E40-3EE0-0482-EB56C353E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76" y="-927271"/>
              <a:ext cx="3581400" cy="80662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6880B3-FD07-2A94-4308-8DE3783F9E99}"/>
                </a:ext>
              </a:extLst>
            </p:cNvPr>
            <p:cNvSpPr/>
            <p:nvPr/>
          </p:nvSpPr>
          <p:spPr bwMode="auto">
            <a:xfrm>
              <a:off x="3625476" y="-914400"/>
              <a:ext cx="730624" cy="762000"/>
            </a:xfrm>
            <a:prstGeom prst="rect">
              <a:avLst/>
            </a:prstGeom>
            <a:solidFill>
              <a:srgbClr val="D6A300"/>
            </a:solidFill>
            <a:ln w="9525" cap="flat" cmpd="sng" algn="ctr">
              <a:solidFill>
                <a:srgbClr val="D6A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99F20B-D2E1-3DCA-0F68-DA845FD61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5814"/>
              </p:ext>
            </p:extLst>
          </p:nvPr>
        </p:nvGraphicFramePr>
        <p:xfrm>
          <a:off x="998442" y="1295400"/>
          <a:ext cx="7223315" cy="1981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4797">
                  <a:extLst>
                    <a:ext uri="{9D8B030D-6E8A-4147-A177-3AD203B41FA5}">
                      <a16:colId xmlns:a16="http://schemas.microsoft.com/office/drawing/2014/main" val="1012774861"/>
                    </a:ext>
                  </a:extLst>
                </a:gridCol>
                <a:gridCol w="950741">
                  <a:extLst>
                    <a:ext uri="{9D8B030D-6E8A-4147-A177-3AD203B41FA5}">
                      <a16:colId xmlns:a16="http://schemas.microsoft.com/office/drawing/2014/main" val="3663228623"/>
                    </a:ext>
                  </a:extLst>
                </a:gridCol>
                <a:gridCol w="1136252">
                  <a:extLst>
                    <a:ext uri="{9D8B030D-6E8A-4147-A177-3AD203B41FA5}">
                      <a16:colId xmlns:a16="http://schemas.microsoft.com/office/drawing/2014/main" val="3499204263"/>
                    </a:ext>
                  </a:extLst>
                </a:gridCol>
                <a:gridCol w="1136252">
                  <a:extLst>
                    <a:ext uri="{9D8B030D-6E8A-4147-A177-3AD203B41FA5}">
                      <a16:colId xmlns:a16="http://schemas.microsoft.com/office/drawing/2014/main" val="3126373916"/>
                    </a:ext>
                  </a:extLst>
                </a:gridCol>
                <a:gridCol w="950741">
                  <a:extLst>
                    <a:ext uri="{9D8B030D-6E8A-4147-A177-3AD203B41FA5}">
                      <a16:colId xmlns:a16="http://schemas.microsoft.com/office/drawing/2014/main" val="3577439003"/>
                    </a:ext>
                  </a:extLst>
                </a:gridCol>
                <a:gridCol w="1136252">
                  <a:extLst>
                    <a:ext uri="{9D8B030D-6E8A-4147-A177-3AD203B41FA5}">
                      <a16:colId xmlns:a16="http://schemas.microsoft.com/office/drawing/2014/main" val="3756751287"/>
                    </a:ext>
                  </a:extLst>
                </a:gridCol>
                <a:gridCol w="1078280">
                  <a:extLst>
                    <a:ext uri="{9D8B030D-6E8A-4147-A177-3AD203B41FA5}">
                      <a16:colId xmlns:a16="http://schemas.microsoft.com/office/drawing/2014/main" val="2003334033"/>
                    </a:ext>
                  </a:extLst>
                </a:gridCol>
              </a:tblGrid>
              <a:tr h="2830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LED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OFF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25935"/>
                  </a:ext>
                </a:extLst>
              </a:tr>
              <a:tr h="2830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HEX_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Important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BIN_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Important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HEX_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Important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BIN_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Important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451991"/>
                  </a:ext>
                </a:extLst>
              </a:tr>
              <a:tr h="283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</a:t>
                      </a:r>
                      <a:r>
                        <a:rPr lang="en-US" altLang="ko-KR" sz="1100" u="none" strike="noStrike" dirty="0">
                          <a:effectLst/>
                        </a:rPr>
                        <a:t>0 0000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</a:t>
                      </a:r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0 0000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000 0000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0 0000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086907"/>
                  </a:ext>
                </a:extLst>
              </a:tr>
              <a:tr h="283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9</a:t>
                      </a:r>
                      <a:r>
                        <a:rPr lang="en-US" altLang="ko-KR" sz="1100" u="none" strike="noStrike" dirty="0">
                          <a:effectLst/>
                        </a:rPr>
                        <a:t>0 0000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9</a:t>
                      </a:r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1 0000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010 0000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1 0000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636366"/>
                  </a:ext>
                </a:extLst>
              </a:tr>
              <a:tr h="283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</a:t>
                      </a:r>
                      <a:r>
                        <a:rPr lang="en-US" altLang="ko-KR" sz="1100" u="none" strike="noStrike" dirty="0">
                          <a:effectLst/>
                        </a:rPr>
                        <a:t>8 0000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</a:t>
                      </a:r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0 1000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008 0000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0 1000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804227"/>
                  </a:ext>
                </a:extLst>
              </a:tr>
              <a:tr h="283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</a:t>
                      </a:r>
                      <a:r>
                        <a:rPr lang="en-US" altLang="ko-KR" sz="1100" u="none" strike="noStrike" dirty="0">
                          <a:effectLst/>
                        </a:rPr>
                        <a:t>4 0000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</a:t>
                      </a:r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0 0100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004 0000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0 0100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607511"/>
                  </a:ext>
                </a:extLst>
              </a:tr>
              <a:tr h="283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0001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</a:t>
                      </a:r>
                      <a:r>
                        <a:rPr lang="en-US" altLang="ko-KR" sz="1100" u="none" strike="noStrike" dirty="0">
                          <a:effectLst/>
                        </a:rPr>
                        <a:t>2 0000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0x00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</a:t>
                      </a:r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0 0010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002 0000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0x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0b</a:t>
                      </a:r>
                      <a:r>
                        <a:rPr lang="en-US" altLang="ko-KR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r>
                        <a:rPr lang="en-US" altLang="ko-KR" sz="1100" u="none" strike="noStrike" dirty="0">
                          <a:effectLst/>
                        </a:rPr>
                        <a:t>00</a:t>
                      </a:r>
                      <a:r>
                        <a:rPr lang="en-US" altLang="ko-KR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0 0010</a:t>
                      </a:r>
                      <a:endParaRPr lang="en-US" altLang="ko-KR" sz="1100" b="0" i="0" u="none" strike="noStrike" dirty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5221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01A2011-E061-90E3-0FAF-3F14B1EAA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352800"/>
            <a:ext cx="3835998" cy="3286894"/>
          </a:xfrm>
          <a:prstGeom prst="rect">
            <a:avLst/>
          </a:prstGeom>
        </p:spPr>
      </p:pic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A822C21A-FB3E-FD7F-9E46-5FCBD12C59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6248400" y="4572000"/>
            <a:ext cx="2667000" cy="150018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704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4856"/>
    </mc:Choice>
    <mc:Fallback>
      <p:transition advTm="64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udio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Arial Black"/>
        <a:ea typeface=""/>
        <a:cs typeface="Arial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Wingdings" pitchFamily="2" charset="2"/>
          <a:buChar char="n"/>
          <a:tabLst/>
          <a:defRPr kumimoji="0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PMingLiU" pitchFamily="18" charset="-12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Wingdings" pitchFamily="2" charset="2"/>
          <a:buChar char="n"/>
          <a:tabLst/>
          <a:defRPr kumimoji="0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PMingLiU" pitchFamily="18" charset="-120"/>
            <a:cs typeface="Arial" charset="0"/>
          </a:defRPr>
        </a:defPPr>
      </a:lstStyle>
    </a:lnDef>
  </a:objectDefaul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8715</TotalTime>
  <Words>101</Words>
  <Application>Microsoft Office PowerPoint</Application>
  <PresentationFormat>화면 슬라이드 쇼(4:3)</PresentationFormat>
  <Paragraphs>53</Paragraphs>
  <Slides>3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HY헤드라인M</vt:lpstr>
      <vt:lpstr>Yu Gothic UI Semibold</vt:lpstr>
      <vt:lpstr>맑은 고딕</vt:lpstr>
      <vt:lpstr>Arial</vt:lpstr>
      <vt:lpstr>Arial Black</vt:lpstr>
      <vt:lpstr>Tahoma</vt:lpstr>
      <vt:lpstr>Wingdings</vt:lpstr>
      <vt:lpstr>Studio</vt:lpstr>
      <vt:lpstr>PowerPoint 프레젠테이션</vt:lpstr>
      <vt:lpstr>Schim</vt:lpstr>
      <vt:lpstr>R3(related with PB) status</vt:lpstr>
    </vt:vector>
  </TitlesOfParts>
  <Manager/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Embedded Systems</dc:subject>
  <dc:creator>Taeweon Suh</dc:creator>
  <cp:keywords/>
  <dc:description/>
  <cp:lastModifiedBy>유종상[ 대학원석사과정재학 / 컴퓨터학과 ]</cp:lastModifiedBy>
  <cp:revision>1031</cp:revision>
  <cp:lastPrinted>1601-01-01T00:00:00Z</cp:lastPrinted>
  <dcterms:created xsi:type="dcterms:W3CDTF">2004-08-14T22:46:03Z</dcterms:created>
  <dcterms:modified xsi:type="dcterms:W3CDTF">2023-04-04T02:10:34Z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TC010730961033</vt:lpwstr>
  </property>
</Properties>
</file>